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30" autoAdjust="0"/>
    <p:restoredTop sz="94660"/>
  </p:normalViewPr>
  <p:slideViewPr>
    <p:cSldViewPr snapToGrid="0">
      <p:cViewPr varScale="1">
        <p:scale>
          <a:sx n="114" d="100"/>
          <a:sy n="114" d="100"/>
        </p:scale>
        <p:origin x="24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g>
</file>

<file path=ppt/media/image4.PNG>
</file>

<file path=ppt/media/image5.PNG>
</file>

<file path=ppt/media/image6.tiff>
</file>

<file path=ppt/media/image7.tiff>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5/14/2020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524874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5741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783893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520430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5/14/2020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37873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148777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5/14/2020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2090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58633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78847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5/14/2020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752793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5/14/2020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6957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5/14/2020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88226521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7" r:id="rId5"/>
    <p:sldLayoutId id="2147483662" r:id="rId6"/>
    <p:sldLayoutId id="2147483663" r:id="rId7"/>
    <p:sldLayoutId id="2147483664" r:id="rId8"/>
    <p:sldLayoutId id="2147483665" r:id="rId9"/>
    <p:sldLayoutId id="2147483666" r:id="rId10"/>
    <p:sldLayoutId id="2147483668" r:id="rId11"/>
  </p:sldLayoutIdLst>
  <p:hf sldNum="0" hdr="0" ftr="0" dt="0"/>
  <p:txStyles>
    <p:titleStyle>
      <a:lvl1pPr algn="l" defTabSz="914400" rtl="0" eaLnBrk="1" latinLnBrk="0" hangingPunct="1">
        <a:lnSpc>
          <a:spcPct val="90000"/>
        </a:lnSpc>
        <a:spcBef>
          <a:spcPct val="0"/>
        </a:spcBef>
        <a:buNone/>
        <a:defRPr lang="en-US" sz="42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i.org/10.1016/j.jvolgeores.2006.07.002" TargetMode="External"/><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s://volcanoes.usgs.gov/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www.nytimes.com/2018/12/12/science/kilauea-hawaii-volcano-eruption.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search.earthdata.nasa.gov/"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geoportal.hawaii.gov/datasets/045b1d5147634e2380566668e04094c6_3?orderBy=isl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E77ECD-3BFC-4186-9192-F47B114094D3}"/>
              </a:ext>
            </a:extLst>
          </p:cNvPr>
          <p:cNvPicPr>
            <a:picLocks noChangeAspect="1"/>
          </p:cNvPicPr>
          <p:nvPr/>
        </p:nvPicPr>
        <p:blipFill rotWithShape="1">
          <a:blip r:embed="rId2">
            <a:alphaModFix/>
          </a:blip>
          <a:srcRect t="8907"/>
          <a:stretch/>
        </p:blipFill>
        <p:spPr>
          <a:xfrm>
            <a:off x="-1" y="10411"/>
            <a:ext cx="12191999" cy="6857989"/>
          </a:xfrm>
          <a:prstGeom prst="rect">
            <a:avLst/>
          </a:prstGeom>
        </p:spPr>
      </p:pic>
      <p:sp>
        <p:nvSpPr>
          <p:cNvPr id="9" name="Rectangle 8">
            <a:extLst>
              <a:ext uri="{FF2B5EF4-FFF2-40B4-BE49-F238E27FC236}">
                <a16:creationId xmlns:a16="http://schemas.microsoft.com/office/drawing/2014/main" id="{87FD26E4-041F-4EF2-B92D-6034C0F8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37549"/>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A66428-1A90-4E8B-981A-26507D565E7F}"/>
              </a:ext>
            </a:extLst>
          </p:cNvPr>
          <p:cNvSpPr>
            <a:spLocks noGrp="1"/>
          </p:cNvSpPr>
          <p:nvPr>
            <p:ph type="ctrTitle"/>
          </p:nvPr>
        </p:nvSpPr>
        <p:spPr>
          <a:xfrm>
            <a:off x="1374319" y="639802"/>
            <a:ext cx="9443357" cy="2753880"/>
          </a:xfrm>
        </p:spPr>
        <p:txBody>
          <a:bodyPr anchor="b">
            <a:normAutofit/>
          </a:bodyPr>
          <a:lstStyle/>
          <a:p>
            <a:r>
              <a:rPr lang="en-US" sz="3700" b="1" dirty="0"/>
              <a:t>Risk Assessment: Hazardous Water Resource Area in Hawaii county, from Kilauea Volcano Eruption using 30-meter resolution LiDAR DEM’s </a:t>
            </a:r>
            <a:endParaRPr lang="en-US" sz="3700" dirty="0"/>
          </a:p>
        </p:txBody>
      </p:sp>
      <p:sp>
        <p:nvSpPr>
          <p:cNvPr id="3" name="Subtitle 2">
            <a:extLst>
              <a:ext uri="{FF2B5EF4-FFF2-40B4-BE49-F238E27FC236}">
                <a16:creationId xmlns:a16="http://schemas.microsoft.com/office/drawing/2014/main" id="{64637B96-8BC3-4CFC-87ED-B2B9E9B5B19B}"/>
              </a:ext>
            </a:extLst>
          </p:cNvPr>
          <p:cNvSpPr>
            <a:spLocks noGrp="1"/>
          </p:cNvSpPr>
          <p:nvPr>
            <p:ph type="subTitle" idx="1"/>
          </p:nvPr>
        </p:nvSpPr>
        <p:spPr>
          <a:xfrm>
            <a:off x="1524000" y="4132761"/>
            <a:ext cx="9144000" cy="1709774"/>
          </a:xfrm>
        </p:spPr>
        <p:txBody>
          <a:bodyPr>
            <a:normAutofit/>
          </a:bodyPr>
          <a:lstStyle/>
          <a:p>
            <a:pPr>
              <a:lnSpc>
                <a:spcPct val="100000"/>
              </a:lnSpc>
              <a:spcAft>
                <a:spcPts val="600"/>
              </a:spcAft>
            </a:pPr>
            <a:r>
              <a:rPr lang="en-US" sz="2400" dirty="0"/>
              <a:t>GEOG 3050</a:t>
            </a:r>
          </a:p>
          <a:p>
            <a:pPr>
              <a:lnSpc>
                <a:spcPct val="100000"/>
              </a:lnSpc>
              <a:spcAft>
                <a:spcPts val="600"/>
              </a:spcAft>
            </a:pPr>
            <a:r>
              <a:rPr lang="en-US" sz="2400" dirty="0"/>
              <a:t>Final Project </a:t>
            </a:r>
          </a:p>
          <a:p>
            <a:pPr>
              <a:lnSpc>
                <a:spcPct val="100000"/>
              </a:lnSpc>
              <a:spcAft>
                <a:spcPts val="600"/>
              </a:spcAft>
            </a:pPr>
            <a:r>
              <a:rPr lang="en-US" sz="2400" dirty="0"/>
              <a:t>Wael Alhaj</a:t>
            </a:r>
          </a:p>
        </p:txBody>
      </p:sp>
    </p:spTree>
    <p:extLst>
      <p:ext uri="{BB962C8B-B14F-4D97-AF65-F5344CB8AC3E}">
        <p14:creationId xmlns:p14="http://schemas.microsoft.com/office/powerpoint/2010/main" val="224354771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6" name="Rectangle 35">
            <a:extLst>
              <a:ext uri="{FF2B5EF4-FFF2-40B4-BE49-F238E27FC236}">
                <a16:creationId xmlns:a16="http://schemas.microsoft.com/office/drawing/2014/main" id="{66A413F7-FFE1-42E7-8C6C-E9CCC477F8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38" name="Rectangle 37">
            <a:extLst>
              <a:ext uri="{FF2B5EF4-FFF2-40B4-BE49-F238E27FC236}">
                <a16:creationId xmlns:a16="http://schemas.microsoft.com/office/drawing/2014/main" id="{BCE0B0FD-3413-40CC-A7D8-6A5058608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40" name="Rectangle 39">
            <a:extLst>
              <a:ext uri="{FF2B5EF4-FFF2-40B4-BE49-F238E27FC236}">
                <a16:creationId xmlns:a16="http://schemas.microsoft.com/office/drawing/2014/main" id="{50C4C044-5B1C-40C8-8C7B-AA5E6D879D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2" name="Group 4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43" name="Straight Connector 42">
              <a:extLst>
                <a:ext uri="{FF2B5EF4-FFF2-40B4-BE49-F238E27FC236}">
                  <a16:creationId xmlns:a16="http://schemas.microsoft.com/office/drawing/2014/main" id="{00163F5F-1439-4827-8F7A-B08BDDEFB9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A677414-C3D2-4430-876D-9092D633F5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9181D20-1D81-447D-9854-10DDB10D54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A6020133-135E-4D08-9F4A-D76B87578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map&#10;&#10;Description automatically generated">
            <a:extLst>
              <a:ext uri="{FF2B5EF4-FFF2-40B4-BE49-F238E27FC236}">
                <a16:creationId xmlns:a16="http://schemas.microsoft.com/office/drawing/2014/main" id="{9104C901-59CE-47F0-852B-4D38F7C99E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934" y="162696"/>
            <a:ext cx="5713626" cy="4204683"/>
          </a:xfrm>
          <a:prstGeom prst="rect">
            <a:avLst/>
          </a:prstGeom>
        </p:spPr>
      </p:pic>
      <p:pic>
        <p:nvPicPr>
          <p:cNvPr id="5" name="Content Placeholder 4">
            <a:extLst>
              <a:ext uri="{FF2B5EF4-FFF2-40B4-BE49-F238E27FC236}">
                <a16:creationId xmlns:a16="http://schemas.microsoft.com/office/drawing/2014/main" id="{3A68523D-FAB3-49A6-959D-C46D30FF0E8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3803"/>
          <a:stretch/>
        </p:blipFill>
        <p:spPr>
          <a:xfrm>
            <a:off x="6291423" y="162696"/>
            <a:ext cx="5658137" cy="4204683"/>
          </a:xfrm>
          <a:prstGeom prst="rect">
            <a:avLst/>
          </a:prstGeom>
        </p:spPr>
      </p:pic>
      <p:sp>
        <p:nvSpPr>
          <p:cNvPr id="49" name="Rectangle 48">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06119"/>
            <a:ext cx="12192000" cy="2251881"/>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53" name="Rectangle 52">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3DB43709-BB00-44FC-8036-AEF1A1C6B6E9}"/>
              </a:ext>
            </a:extLst>
          </p:cNvPr>
          <p:cNvSpPr>
            <a:spLocks noGrp="1"/>
          </p:cNvSpPr>
          <p:nvPr>
            <p:ph type="title"/>
          </p:nvPr>
        </p:nvSpPr>
        <p:spPr>
          <a:xfrm>
            <a:off x="372723" y="4956811"/>
            <a:ext cx="11439414" cy="897439"/>
          </a:xfrm>
        </p:spPr>
        <p:txBody>
          <a:bodyPr vert="horz" lIns="91440" tIns="45720" rIns="91440" bIns="45720" rtlCol="0" anchor="ctr">
            <a:normAutofit/>
          </a:bodyPr>
          <a:lstStyle/>
          <a:p>
            <a:pPr algn="ctr">
              <a:lnSpc>
                <a:spcPct val="83000"/>
              </a:lnSpc>
            </a:pPr>
            <a:r>
              <a:rPr lang="en-US" sz="4400" cap="all" spc="-100" dirty="0">
                <a:solidFill>
                  <a:schemeClr val="tx1"/>
                </a:solidFill>
              </a:rPr>
              <a:t>Maps </a:t>
            </a:r>
          </a:p>
        </p:txBody>
      </p:sp>
      <p:cxnSp>
        <p:nvCxnSpPr>
          <p:cNvPr id="55" name="Straight Connector 54">
            <a:extLst>
              <a:ext uri="{FF2B5EF4-FFF2-40B4-BE49-F238E27FC236}">
                <a16:creationId xmlns:a16="http://schemas.microsoft.com/office/drawing/2014/main" id="{A5EECEE2-745A-4C3E-9A46-1B2ACCDC02D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93533"/>
            <a:ext cx="0" cy="17471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1220684"/>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297F8-0B89-4218-B111-AABC3478DA3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2029792-F04B-4DD5-A15E-FEF3EF9765C0}"/>
              </a:ext>
            </a:extLst>
          </p:cNvPr>
          <p:cNvSpPr>
            <a:spLocks noGrp="1"/>
          </p:cNvSpPr>
          <p:nvPr>
            <p:ph idx="1"/>
          </p:nvPr>
        </p:nvSpPr>
        <p:spPr/>
        <p:txBody>
          <a:bodyPr/>
          <a:lstStyle/>
          <a:p>
            <a:pPr>
              <a:lnSpc>
                <a:spcPct val="200000"/>
              </a:lnSpc>
            </a:pPr>
            <a:r>
              <a:rPr lang="en-US" dirty="0"/>
              <a:t>People living within 45 km from Kilauea Volcano should be draw more attention, however, the people living 50~70km should also be informed and be award of the fact that they are also at risk from ashes blowing from the volcano end up contaminating their water resources.</a:t>
            </a:r>
          </a:p>
          <a:p>
            <a:endParaRPr lang="en-US" dirty="0"/>
          </a:p>
          <a:p>
            <a:r>
              <a:rPr lang="en-US" dirty="0"/>
              <a:t>Volcanic impacts on the oceans and marine life should be studied in this area. </a:t>
            </a:r>
          </a:p>
          <a:p>
            <a:endParaRPr lang="en-US" dirty="0"/>
          </a:p>
        </p:txBody>
      </p:sp>
    </p:spTree>
    <p:extLst>
      <p:ext uri="{BB962C8B-B14F-4D97-AF65-F5344CB8AC3E}">
        <p14:creationId xmlns:p14="http://schemas.microsoft.com/office/powerpoint/2010/main" val="708259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1">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2" name="Rectangle 13">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6" name="Rectangle 15">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8" name="Group 17">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9" name="Straight Connector 18">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sign, forest, stop, street&#10;&#10;Description automatically generated">
            <a:extLst>
              <a:ext uri="{FF2B5EF4-FFF2-40B4-BE49-F238E27FC236}">
                <a16:creationId xmlns:a16="http://schemas.microsoft.com/office/drawing/2014/main" id="{5FE375B6-AE63-4799-B4F5-003A31BE8C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793" r="9763" b="-1"/>
          <a:stretch/>
        </p:blipFill>
        <p:spPr>
          <a:xfrm>
            <a:off x="4662210" y="10"/>
            <a:ext cx="7529789" cy="6857990"/>
          </a:xfrm>
          <a:prstGeom prst="rect">
            <a:avLst/>
          </a:prstGeom>
        </p:spPr>
      </p:pic>
      <p:sp>
        <p:nvSpPr>
          <p:cNvPr id="25" name="Rectangle 24">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2210" cy="6858000"/>
          </a:xfrm>
          <a:prstGeom prst="rect">
            <a:avLst/>
          </a:prstGeom>
          <a:solidFill>
            <a:schemeClr val="bg1">
              <a:lumMod val="75000"/>
              <a:lumOff val="25000"/>
            </a:schemeClr>
          </a:solidFill>
          <a:ln w="6350" cap="sq" cmpd="sng" algn="ctr">
            <a:noFill/>
            <a:prstDash val="solid"/>
            <a:miter lim="800000"/>
          </a:ln>
          <a:effectLst/>
        </p:spPr>
      </p:sp>
      <p:sp>
        <p:nvSpPr>
          <p:cNvPr id="27" name="Rectangle 26">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3977" y="164592"/>
            <a:ext cx="4334256" cy="652881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F8474997-9512-4766-9EB4-C15EA4325B0F}"/>
              </a:ext>
            </a:extLst>
          </p:cNvPr>
          <p:cNvSpPr>
            <a:spLocks noGrp="1"/>
          </p:cNvSpPr>
          <p:nvPr>
            <p:ph type="title"/>
          </p:nvPr>
        </p:nvSpPr>
        <p:spPr>
          <a:xfrm>
            <a:off x="279133" y="293887"/>
            <a:ext cx="3779280" cy="953136"/>
          </a:xfrm>
        </p:spPr>
        <p:txBody>
          <a:bodyPr vert="horz" lIns="91440" tIns="45720" rIns="91440" bIns="45720" rtlCol="0" anchor="ctr">
            <a:normAutofit/>
          </a:bodyPr>
          <a:lstStyle/>
          <a:p>
            <a:pPr>
              <a:lnSpc>
                <a:spcPct val="83000"/>
              </a:lnSpc>
            </a:pPr>
            <a:r>
              <a:rPr lang="en-US" sz="1400" cap="all" spc="-100" dirty="0">
                <a:solidFill>
                  <a:schemeClr val="tx1"/>
                </a:solidFill>
              </a:rPr>
              <a:t>References:</a:t>
            </a:r>
          </a:p>
        </p:txBody>
      </p:sp>
      <p:sp>
        <p:nvSpPr>
          <p:cNvPr id="6" name="TextBox 5">
            <a:extLst>
              <a:ext uri="{FF2B5EF4-FFF2-40B4-BE49-F238E27FC236}">
                <a16:creationId xmlns:a16="http://schemas.microsoft.com/office/drawing/2014/main" id="{B6157C3B-8E14-44C6-B903-AABD7EC0C456}"/>
              </a:ext>
            </a:extLst>
          </p:cNvPr>
          <p:cNvSpPr txBox="1"/>
          <p:nvPr/>
        </p:nvSpPr>
        <p:spPr>
          <a:xfrm>
            <a:off x="188879" y="1137938"/>
            <a:ext cx="4333400" cy="2169825"/>
          </a:xfrm>
          <a:prstGeom prst="rect">
            <a:avLst/>
          </a:prstGeom>
          <a:noFill/>
        </p:spPr>
        <p:txBody>
          <a:bodyPr wrap="square" rtlCol="0">
            <a:spAutoFit/>
          </a:bodyPr>
          <a:lstStyle/>
          <a:p>
            <a:pPr marL="171450" indent="-171450">
              <a:buFont typeface="Wingdings" panose="05000000000000000000" pitchFamily="2" charset="2"/>
              <a:buChar char="v"/>
            </a:pPr>
            <a:r>
              <a:rPr lang="en-US" sz="1100" dirty="0"/>
              <a:t>C. Stewart, D.M. Johnston, G.S. Leonard, C.J. </a:t>
            </a:r>
            <a:r>
              <a:rPr lang="en-US" sz="1100" dirty="0" err="1"/>
              <a:t>Horwell</a:t>
            </a:r>
            <a:r>
              <a:rPr lang="en-US" sz="1100" dirty="0"/>
              <a:t>, T. </a:t>
            </a:r>
            <a:r>
              <a:rPr lang="en-US" sz="1100" dirty="0" err="1"/>
              <a:t>Thordarson</a:t>
            </a:r>
            <a:r>
              <a:rPr lang="en-US" sz="1100" dirty="0"/>
              <a:t>, S.J. Cronin, Contamination of water supplies by volcanic ashfall: A literature review and simple impact modelling, Journal of Volcanology and Geothermal </a:t>
            </a:r>
            <a:r>
              <a:rPr lang="en-US" sz="1100" dirty="0" err="1"/>
              <a:t>Research,Volume</a:t>
            </a:r>
            <a:r>
              <a:rPr lang="en-US" sz="1100" dirty="0"/>
              <a:t> 158, Issues 3–4, 2006, Pages 296-306, ISSN 0377-0273, </a:t>
            </a:r>
            <a:r>
              <a:rPr lang="en-US" sz="1100" u="sng" dirty="0">
                <a:hlinkClick r:id="rId3"/>
              </a:rPr>
              <a:t>https://doi.org/10.1016/j.jvolgeores.2006.07.002</a:t>
            </a:r>
            <a:r>
              <a:rPr lang="en-US" sz="1100" dirty="0"/>
              <a:t>. </a:t>
            </a:r>
          </a:p>
          <a:p>
            <a:r>
              <a:rPr lang="en-US" sz="1100" dirty="0"/>
              <a:t>(http://www.sciencedirect.com/science/article/pii/S0377027306003179) </a:t>
            </a:r>
          </a:p>
          <a:p>
            <a:endParaRPr lang="en-US" dirty="0"/>
          </a:p>
          <a:p>
            <a:pPr marL="285750" indent="-285750">
              <a:buFont typeface="Wingdings" panose="05000000000000000000" pitchFamily="2" charset="2"/>
              <a:buChar char="v"/>
            </a:pPr>
            <a:r>
              <a:rPr lang="en-US" sz="1100" dirty="0"/>
              <a:t>Volcano Hazards </a:t>
            </a:r>
            <a:r>
              <a:rPr lang="en-US" sz="1100" dirty="0" err="1"/>
              <a:t>Program,</a:t>
            </a:r>
            <a:r>
              <a:rPr lang="en-US" sz="1100" dirty="0" err="1">
                <a:hlinkClick r:id="rId4"/>
              </a:rPr>
              <a:t>https</a:t>
            </a:r>
            <a:r>
              <a:rPr lang="en-US" sz="1100" dirty="0">
                <a:hlinkClick r:id="rId4"/>
              </a:rPr>
              <a:t>://volcanoes.usgs.gov/index.html</a:t>
            </a:r>
            <a:endParaRPr lang="en-US" sz="1100" dirty="0"/>
          </a:p>
          <a:p>
            <a:pPr marL="285750" indent="-285750">
              <a:buFont typeface="Wingdings" panose="05000000000000000000" pitchFamily="2" charset="2"/>
              <a:buChar char="v"/>
            </a:pPr>
            <a:endParaRPr lang="en-US" dirty="0"/>
          </a:p>
        </p:txBody>
      </p:sp>
    </p:spTree>
    <p:extLst>
      <p:ext uri="{BB962C8B-B14F-4D97-AF65-F5344CB8AC3E}">
        <p14:creationId xmlns:p14="http://schemas.microsoft.com/office/powerpoint/2010/main" val="325419348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1">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568CD08C-200D-4DA9-BFA5-7544E1774C74}"/>
              </a:ext>
            </a:extLst>
          </p:cNvPr>
          <p:cNvSpPr>
            <a:spLocks noGrp="1"/>
          </p:cNvSpPr>
          <p:nvPr>
            <p:ph type="title"/>
          </p:nvPr>
        </p:nvSpPr>
        <p:spPr>
          <a:xfrm>
            <a:off x="723619" y="891241"/>
            <a:ext cx="3939084" cy="5075519"/>
          </a:xfrm>
        </p:spPr>
        <p:txBody>
          <a:bodyPr>
            <a:normAutofit/>
          </a:bodyPr>
          <a:lstStyle/>
          <a:p>
            <a:pPr algn="r"/>
            <a:r>
              <a:rPr lang="en-US" sz="4000" dirty="0"/>
              <a:t>Introduction </a:t>
            </a:r>
          </a:p>
        </p:txBody>
      </p:sp>
      <p:cxnSp>
        <p:nvCxnSpPr>
          <p:cNvPr id="18" name="Straight Connector 13">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04C3E28-B88F-4B99-9D19-4F8654902AFA}"/>
              </a:ext>
            </a:extLst>
          </p:cNvPr>
          <p:cNvSpPr>
            <a:spLocks noGrp="1"/>
          </p:cNvSpPr>
          <p:nvPr>
            <p:ph idx="1"/>
          </p:nvPr>
        </p:nvSpPr>
        <p:spPr>
          <a:xfrm>
            <a:off x="5300812" y="891241"/>
            <a:ext cx="5978834" cy="5075519"/>
          </a:xfrm>
        </p:spPr>
        <p:txBody>
          <a:bodyPr anchor="ctr">
            <a:normAutofit/>
          </a:bodyPr>
          <a:lstStyle/>
          <a:p>
            <a:r>
              <a:rPr lang="en-US" sz="1800" dirty="0"/>
              <a:t>Kilauea is one of the five active volcanoes on the island of Hawaii. it has been erupting continuously since 1983. On April 30,2018, the sign of eruption became more significant, the Kilauea volcano collapsed, and lava lake continues to sink down. according to TIME magazine, on May 8, 2018 President Donald Trump declared the volcanic explosion a major disaster in state of Hawaii. Fortunately, the collapse events end on August 2, 2018.</a:t>
            </a:r>
          </a:p>
        </p:txBody>
      </p:sp>
    </p:spTree>
    <p:extLst>
      <p:ext uri="{BB962C8B-B14F-4D97-AF65-F5344CB8AC3E}">
        <p14:creationId xmlns:p14="http://schemas.microsoft.com/office/powerpoint/2010/main" val="2634941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9" name="Rectangle 88">
            <a:extLst>
              <a:ext uri="{FF2B5EF4-FFF2-40B4-BE49-F238E27FC236}">
                <a16:creationId xmlns:a16="http://schemas.microsoft.com/office/drawing/2014/main" id="{48DB4B7D-6E19-4B1E-A0ED-621919C15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01" name="Rectangle 90">
            <a:extLst>
              <a:ext uri="{FF2B5EF4-FFF2-40B4-BE49-F238E27FC236}">
                <a16:creationId xmlns:a16="http://schemas.microsoft.com/office/drawing/2014/main" id="{4CB196DE-BC07-4C0A-9A6F-6FFD5F775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03" name="Rectangle 92">
            <a:extLst>
              <a:ext uri="{FF2B5EF4-FFF2-40B4-BE49-F238E27FC236}">
                <a16:creationId xmlns:a16="http://schemas.microsoft.com/office/drawing/2014/main" id="{2C13C32D-C8E0-49CB-AF18-A6A13B7FE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5" name="Group 94">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96" name="Straight Connector 95">
              <a:extLst>
                <a:ext uri="{FF2B5EF4-FFF2-40B4-BE49-F238E27FC236}">
                  <a16:creationId xmlns:a16="http://schemas.microsoft.com/office/drawing/2014/main" id="{65E3DF13-4412-4927-AA38-F077B5A4CBD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569EC13-67CE-4C90-95BA-1F7D7F3D38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A59492E-0F24-4A22-B24D-A110B40311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useBgFill="1">
        <p:nvSpPr>
          <p:cNvPr id="100" name="Rectangle 99">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picture containing outdoor, grass, hydrant, field&#10;&#10;Description automatically generated">
            <a:extLst>
              <a:ext uri="{FF2B5EF4-FFF2-40B4-BE49-F238E27FC236}">
                <a16:creationId xmlns:a16="http://schemas.microsoft.com/office/drawing/2014/main" id="{C58037FE-FBA3-44BB-8E84-7C5A793F9645}"/>
              </a:ext>
            </a:extLst>
          </p:cNvPr>
          <p:cNvPicPr>
            <a:picLocks noChangeAspect="1"/>
          </p:cNvPicPr>
          <p:nvPr/>
        </p:nvPicPr>
        <p:blipFill rotWithShape="1">
          <a:blip r:embed="rId2">
            <a:extLst>
              <a:ext uri="{28A0092B-C50C-407E-A947-70E740481C1C}">
                <a14:useLocalDpi xmlns:a14="http://schemas.microsoft.com/office/drawing/2010/main" val="0"/>
              </a:ext>
            </a:extLst>
          </a:blip>
          <a:srcRect l="3711" r="10502"/>
          <a:stretch/>
        </p:blipFill>
        <p:spPr>
          <a:xfrm>
            <a:off x="6092430" y="-35143"/>
            <a:ext cx="6095997" cy="4530063"/>
          </a:xfrm>
          <a:prstGeom prst="rect">
            <a:avLst/>
          </a:prstGeom>
        </p:spPr>
      </p:pic>
      <p:pic>
        <p:nvPicPr>
          <p:cNvPr id="13" name="Content Placeholder 12" descr="A close up of a map&#10;&#10;Description automatically generated">
            <a:extLst>
              <a:ext uri="{FF2B5EF4-FFF2-40B4-BE49-F238E27FC236}">
                <a16:creationId xmlns:a16="http://schemas.microsoft.com/office/drawing/2014/main" id="{2472E3E8-5DDA-4B25-9BEF-624349D315FA}"/>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895" b="3440"/>
          <a:stretch/>
        </p:blipFill>
        <p:spPr>
          <a:xfrm>
            <a:off x="65810" y="-35144"/>
            <a:ext cx="6095996" cy="4530063"/>
          </a:xfrm>
          <a:prstGeom prst="rect">
            <a:avLst/>
          </a:prstGeom>
        </p:spPr>
      </p:pic>
      <p:sp>
        <p:nvSpPr>
          <p:cNvPr id="102" name="Rectangle 10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sp>
      <p:sp>
        <p:nvSpPr>
          <p:cNvPr id="104" name="Rectangle 10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3A0C048C-1346-4F72-9707-80B87746EF8E}"/>
              </a:ext>
            </a:extLst>
          </p:cNvPr>
          <p:cNvSpPr>
            <a:spLocks noGrp="1"/>
          </p:cNvSpPr>
          <p:nvPr>
            <p:ph type="title"/>
          </p:nvPr>
        </p:nvSpPr>
        <p:spPr>
          <a:xfrm>
            <a:off x="372723" y="4956811"/>
            <a:ext cx="11439414" cy="897439"/>
          </a:xfrm>
        </p:spPr>
        <p:txBody>
          <a:bodyPr vert="horz" lIns="91440" tIns="45720" rIns="91440" bIns="45720" rtlCol="0" anchor="ctr">
            <a:normAutofit/>
          </a:bodyPr>
          <a:lstStyle/>
          <a:p>
            <a:pPr>
              <a:lnSpc>
                <a:spcPct val="83000"/>
              </a:lnSpc>
            </a:pPr>
            <a:r>
              <a:rPr lang="en-US" sz="1100" dirty="0">
                <a:hlinkClick r:id="rId4"/>
              </a:rPr>
              <a:t>Resource : https://www.nytimes.com/2018/12/12/science/kilauea-hawaii-volcano-eruption.html</a:t>
            </a:r>
            <a:endParaRPr lang="en-US" sz="1100" cap="all" spc="-100" dirty="0">
              <a:solidFill>
                <a:schemeClr val="tx1"/>
              </a:solidFill>
            </a:endParaRPr>
          </a:p>
        </p:txBody>
      </p:sp>
    </p:spTree>
    <p:extLst>
      <p:ext uri="{BB962C8B-B14F-4D97-AF65-F5344CB8AC3E}">
        <p14:creationId xmlns:p14="http://schemas.microsoft.com/office/powerpoint/2010/main" val="115721043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948DD-FE23-4889-B3BC-8F49A0ECA942}"/>
              </a:ext>
            </a:extLst>
          </p:cNvPr>
          <p:cNvSpPr>
            <a:spLocks noGrp="1"/>
          </p:cNvSpPr>
          <p:nvPr>
            <p:ph type="title"/>
          </p:nvPr>
        </p:nvSpPr>
        <p:spPr>
          <a:xfrm>
            <a:off x="613794" y="526518"/>
            <a:ext cx="10058400" cy="1371600"/>
          </a:xfrm>
        </p:spPr>
        <p:txBody>
          <a:bodyPr/>
          <a:lstStyle/>
          <a:p>
            <a:r>
              <a:rPr lang="en-US" dirty="0"/>
              <a:t>Goal: </a:t>
            </a:r>
          </a:p>
        </p:txBody>
      </p:sp>
      <p:sp>
        <p:nvSpPr>
          <p:cNvPr id="3" name="Content Placeholder 2">
            <a:extLst>
              <a:ext uri="{FF2B5EF4-FFF2-40B4-BE49-F238E27FC236}">
                <a16:creationId xmlns:a16="http://schemas.microsoft.com/office/drawing/2014/main" id="{A41FE633-213E-4D26-9AE3-89BB345542CF}"/>
              </a:ext>
            </a:extLst>
          </p:cNvPr>
          <p:cNvSpPr>
            <a:spLocks noGrp="1"/>
          </p:cNvSpPr>
          <p:nvPr>
            <p:ph idx="1"/>
          </p:nvPr>
        </p:nvSpPr>
        <p:spPr>
          <a:xfrm>
            <a:off x="848686" y="1898118"/>
            <a:ext cx="10058400" cy="3849624"/>
          </a:xfrm>
        </p:spPr>
        <p:txBody>
          <a:bodyPr/>
          <a:lstStyle/>
          <a:p>
            <a:r>
              <a:rPr lang="en-US" dirty="0"/>
              <a:t>The purpose of this project is providing an introduction study to predict the impact of volcanic ashes on water stream sources in Hawaii.</a:t>
            </a:r>
          </a:p>
        </p:txBody>
      </p:sp>
      <p:sp>
        <p:nvSpPr>
          <p:cNvPr id="6" name="Rectangle 5">
            <a:extLst>
              <a:ext uri="{FF2B5EF4-FFF2-40B4-BE49-F238E27FC236}">
                <a16:creationId xmlns:a16="http://schemas.microsoft.com/office/drawing/2014/main" id="{646B00BF-41A6-4733-ABC5-E8258D186A29}"/>
              </a:ext>
            </a:extLst>
          </p:cNvPr>
          <p:cNvSpPr/>
          <p:nvPr/>
        </p:nvSpPr>
        <p:spPr>
          <a:xfrm>
            <a:off x="487959" y="3142318"/>
            <a:ext cx="5949193" cy="2529923"/>
          </a:xfrm>
          <a:prstGeom prst="rect">
            <a:avLst/>
          </a:prstGeom>
        </p:spPr>
        <p:txBody>
          <a:bodyPr wrap="none">
            <a:spAutoFit/>
          </a:bodyPr>
          <a:lstStyle/>
          <a:p>
            <a:pPr>
              <a:lnSpc>
                <a:spcPct val="90000"/>
              </a:lnSpc>
              <a:spcBef>
                <a:spcPct val="0"/>
              </a:spcBef>
            </a:pPr>
            <a:r>
              <a:rPr lang="en-US" sz="4200" spc="-70" dirty="0">
                <a:solidFill>
                  <a:schemeClr val="tx1">
                    <a:lumMod val="85000"/>
                    <a:lumOff val="15000"/>
                  </a:schemeClr>
                </a:solidFill>
                <a:latin typeface="+mj-lt"/>
              </a:rPr>
              <a:t>QUESTIONS:</a:t>
            </a:r>
          </a:p>
          <a:p>
            <a:pPr>
              <a:lnSpc>
                <a:spcPct val="90000"/>
              </a:lnSpc>
              <a:spcBef>
                <a:spcPct val="0"/>
              </a:spcBef>
            </a:pPr>
            <a:endParaRPr lang="en-US" sz="4200" spc="-70" dirty="0">
              <a:solidFill>
                <a:schemeClr val="tx1">
                  <a:lumMod val="85000"/>
                  <a:lumOff val="15000"/>
                </a:schemeClr>
              </a:solidFill>
              <a:latin typeface="+mj-lt"/>
            </a:endParaRPr>
          </a:p>
          <a:p>
            <a:pPr lvl="0" fontAlgn="base"/>
            <a:r>
              <a:rPr lang="en-US" sz="1500" dirty="0"/>
              <a:t>1- where there might be a water pollution caused by ashes? </a:t>
            </a:r>
          </a:p>
          <a:p>
            <a:pPr lvl="0" fontAlgn="base"/>
            <a:endParaRPr lang="en-US" sz="1500" dirty="0"/>
          </a:p>
          <a:p>
            <a:pPr lvl="0" fontAlgn="base"/>
            <a:r>
              <a:rPr lang="en-US" sz="1500" dirty="0"/>
              <a:t>2- how many people will be affected who are living in the ash's zones? </a:t>
            </a:r>
          </a:p>
          <a:p>
            <a:pPr>
              <a:lnSpc>
                <a:spcPct val="90000"/>
              </a:lnSpc>
              <a:spcBef>
                <a:spcPct val="0"/>
              </a:spcBef>
            </a:pPr>
            <a:endParaRPr lang="en-US" sz="4200" spc="-70" dirty="0">
              <a:solidFill>
                <a:schemeClr val="tx1">
                  <a:lumMod val="85000"/>
                  <a:lumOff val="15000"/>
                </a:schemeClr>
              </a:solidFill>
              <a:latin typeface="+mj-lt"/>
            </a:endParaRPr>
          </a:p>
        </p:txBody>
      </p:sp>
    </p:spTree>
    <p:extLst>
      <p:ext uri="{BB962C8B-B14F-4D97-AF65-F5344CB8AC3E}">
        <p14:creationId xmlns:p14="http://schemas.microsoft.com/office/powerpoint/2010/main" val="25782179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4D287-730F-4A24-ADAA-F32A372FC815}"/>
              </a:ext>
            </a:extLst>
          </p:cNvPr>
          <p:cNvSpPr>
            <a:spLocks noGrp="1"/>
          </p:cNvSpPr>
          <p:nvPr>
            <p:ph type="title"/>
          </p:nvPr>
        </p:nvSpPr>
        <p:spPr>
          <a:xfrm>
            <a:off x="1066800" y="731520"/>
            <a:ext cx="10058400" cy="1371600"/>
          </a:xfrm>
        </p:spPr>
        <p:txBody>
          <a:bodyPr>
            <a:normAutofit/>
          </a:bodyPr>
          <a:lstStyle/>
          <a:p>
            <a:r>
              <a:rPr lang="en-US" b="1" dirty="0"/>
              <a:t>DATA COLLECTION:</a:t>
            </a:r>
            <a:br>
              <a:rPr lang="en-US" dirty="0"/>
            </a:br>
            <a:endParaRPr lang="en-US" dirty="0"/>
          </a:p>
        </p:txBody>
      </p:sp>
      <p:sp>
        <p:nvSpPr>
          <p:cNvPr id="3" name="Content Placeholder 2">
            <a:extLst>
              <a:ext uri="{FF2B5EF4-FFF2-40B4-BE49-F238E27FC236}">
                <a16:creationId xmlns:a16="http://schemas.microsoft.com/office/drawing/2014/main" id="{05E3A333-EEA9-44D3-B6E4-50A97CADF00E}"/>
              </a:ext>
            </a:extLst>
          </p:cNvPr>
          <p:cNvSpPr>
            <a:spLocks noGrp="1"/>
          </p:cNvSpPr>
          <p:nvPr>
            <p:ph idx="1"/>
          </p:nvPr>
        </p:nvSpPr>
        <p:spPr/>
        <p:txBody>
          <a:bodyPr/>
          <a:lstStyle/>
          <a:p>
            <a:pPr>
              <a:buFont typeface="Wingdings" panose="05000000000000000000" pitchFamily="2" charset="2"/>
              <a:buChar char="v"/>
            </a:pPr>
            <a:r>
              <a:rPr lang="en-US" b="1" dirty="0"/>
              <a:t> DEM (raster)</a:t>
            </a:r>
          </a:p>
          <a:p>
            <a:pPr marL="0" indent="0">
              <a:buNone/>
            </a:pPr>
            <a:r>
              <a:rPr lang="en-US" dirty="0"/>
              <a:t>The ASTER Global Digital Elevation Model (GDEM) Version 3 (ASTGTM) provides a global digital elevation model (DEM) of land areas on Earth at a spatial resolution of 1 arc second (approximately 30-meter horizontal posting at the equator). </a:t>
            </a:r>
          </a:p>
          <a:p>
            <a:pPr marL="0" indent="0">
              <a:buNone/>
            </a:pPr>
            <a:r>
              <a:rPr lang="en-US" u="sng" dirty="0">
                <a:hlinkClick r:id="rId2"/>
              </a:rPr>
              <a:t>https://search.earthdata.nasa.gov/</a:t>
            </a:r>
            <a:r>
              <a:rPr lang="en-US" b="1" dirty="0">
                <a:hlinkClick r:id="rId2"/>
              </a:rPr>
              <a:t> </a:t>
            </a:r>
            <a:endParaRPr lang="en-US" b="1" dirty="0"/>
          </a:p>
          <a:p>
            <a:pPr>
              <a:buFont typeface="Wingdings" panose="05000000000000000000" pitchFamily="2" charset="2"/>
              <a:buChar char="v"/>
            </a:pPr>
            <a:r>
              <a:rPr lang="en-US" b="1" dirty="0"/>
              <a:t> Population (point shapefile)</a:t>
            </a:r>
          </a:p>
          <a:p>
            <a:pPr marL="0" indent="0">
              <a:buNone/>
            </a:pPr>
            <a:r>
              <a:rPr lang="en-US" dirty="0"/>
              <a:t>2010 block census data for the Hawaii county. The total population was 185,079. </a:t>
            </a:r>
          </a:p>
          <a:p>
            <a:pPr marL="0" indent="0">
              <a:buNone/>
            </a:pPr>
            <a:r>
              <a:rPr lang="en-US" u="sng" dirty="0">
                <a:solidFill>
                  <a:srgbClr val="0070C0"/>
                </a:solidFill>
              </a:rPr>
              <a:t>GISL data </a:t>
            </a:r>
          </a:p>
          <a:p>
            <a:pPr>
              <a:buFont typeface="Wingdings" panose="05000000000000000000" pitchFamily="2" charset="2"/>
              <a:buChar char="v"/>
            </a:pPr>
            <a:r>
              <a:rPr lang="en-US" u="sng" dirty="0">
                <a:solidFill>
                  <a:srgbClr val="0070C0"/>
                </a:solidFill>
              </a:rPr>
              <a:t> </a:t>
            </a:r>
            <a:r>
              <a:rPr lang="en-US" b="1" dirty="0"/>
              <a:t>Kilauea volcano (CSV)</a:t>
            </a:r>
          </a:p>
          <a:p>
            <a:pPr marL="0" indent="0">
              <a:buNone/>
            </a:pPr>
            <a:r>
              <a:rPr lang="en-US" dirty="0"/>
              <a:t>Excel contain the name, longitude and latitude. </a:t>
            </a:r>
          </a:p>
          <a:p>
            <a:pPr marL="0" indent="0">
              <a:buNone/>
            </a:pPr>
            <a:r>
              <a:rPr lang="en-US" u="sng" dirty="0">
                <a:solidFill>
                  <a:srgbClr val="0070C0"/>
                </a:solidFill>
              </a:rPr>
              <a:t>Google Earth</a:t>
            </a:r>
          </a:p>
        </p:txBody>
      </p:sp>
    </p:spTree>
    <p:extLst>
      <p:ext uri="{BB962C8B-B14F-4D97-AF65-F5344CB8AC3E}">
        <p14:creationId xmlns:p14="http://schemas.microsoft.com/office/powerpoint/2010/main" val="1679788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AA385-0A84-4E97-BF9D-5E569F9FB78D}"/>
              </a:ext>
            </a:extLst>
          </p:cNvPr>
          <p:cNvSpPr>
            <a:spLocks noGrp="1"/>
          </p:cNvSpPr>
          <p:nvPr>
            <p:ph type="title"/>
          </p:nvPr>
        </p:nvSpPr>
        <p:spPr/>
        <p:txBody>
          <a:bodyPr/>
          <a:lstStyle/>
          <a:p>
            <a:r>
              <a:rPr lang="en-US" b="1" dirty="0"/>
              <a:t>DATA COLLECTION:</a:t>
            </a:r>
            <a:endParaRPr lang="en-US" dirty="0"/>
          </a:p>
        </p:txBody>
      </p:sp>
      <p:sp>
        <p:nvSpPr>
          <p:cNvPr id="3" name="Content Placeholder 2">
            <a:extLst>
              <a:ext uri="{FF2B5EF4-FFF2-40B4-BE49-F238E27FC236}">
                <a16:creationId xmlns:a16="http://schemas.microsoft.com/office/drawing/2014/main" id="{1110CF89-71DC-4160-9551-BB8D27448212}"/>
              </a:ext>
            </a:extLst>
          </p:cNvPr>
          <p:cNvSpPr>
            <a:spLocks noGrp="1"/>
          </p:cNvSpPr>
          <p:nvPr>
            <p:ph idx="1"/>
          </p:nvPr>
        </p:nvSpPr>
        <p:spPr/>
        <p:txBody>
          <a:bodyPr/>
          <a:lstStyle/>
          <a:p>
            <a:pPr>
              <a:buFont typeface="Wingdings" panose="05000000000000000000" pitchFamily="2" charset="2"/>
              <a:buChar char="v"/>
            </a:pPr>
            <a:r>
              <a:rPr lang="en-US" dirty="0"/>
              <a:t> </a:t>
            </a:r>
            <a:r>
              <a:rPr lang="en-US" b="1" dirty="0"/>
              <a:t>State of Hawaii boundary (polygon shapefile)</a:t>
            </a:r>
          </a:p>
          <a:p>
            <a:pPr marL="0" indent="0">
              <a:buNone/>
            </a:pPr>
            <a:r>
              <a:rPr lang="en-US" dirty="0"/>
              <a:t>Coastlines for the main eight Hawaiian Islands.  </a:t>
            </a:r>
          </a:p>
          <a:p>
            <a:pPr marL="0" indent="0">
              <a:buNone/>
            </a:pPr>
            <a:r>
              <a:rPr lang="en-US" dirty="0"/>
              <a:t>Source: USGS Digital Line Graphs, 1983 version.  Extracted from USGS Digital Line Graphs by Office of Planning staff, 1988.   </a:t>
            </a:r>
          </a:p>
          <a:p>
            <a:pPr marL="0" indent="0">
              <a:buNone/>
            </a:pPr>
            <a:r>
              <a:rPr lang="en-US" u="sng" dirty="0">
                <a:hlinkClick r:id="rId2"/>
              </a:rPr>
              <a:t>http://geoportal.hawaii.gov/datasets/045b1d5147634e2380566668e04094c6_3?orderBy=isle</a:t>
            </a:r>
            <a:endParaRPr lang="en-US" dirty="0"/>
          </a:p>
        </p:txBody>
      </p:sp>
    </p:spTree>
    <p:extLst>
      <p:ext uri="{BB962C8B-B14F-4D97-AF65-F5344CB8AC3E}">
        <p14:creationId xmlns:p14="http://schemas.microsoft.com/office/powerpoint/2010/main" val="299691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EB527-3C1E-4B2D-9CED-7B9FC36B3F91}"/>
              </a:ext>
            </a:extLst>
          </p:cNvPr>
          <p:cNvSpPr>
            <a:spLocks noGrp="1"/>
          </p:cNvSpPr>
          <p:nvPr>
            <p:ph type="title"/>
          </p:nvPr>
        </p:nvSpPr>
        <p:spPr/>
        <p:txBody>
          <a:bodyPr/>
          <a:lstStyle/>
          <a:p>
            <a:r>
              <a:rPr lang="en-US" dirty="0"/>
              <a:t>Workflow:</a:t>
            </a:r>
          </a:p>
        </p:txBody>
      </p:sp>
      <p:sp>
        <p:nvSpPr>
          <p:cNvPr id="3" name="Content Placeholder 2">
            <a:extLst>
              <a:ext uri="{FF2B5EF4-FFF2-40B4-BE49-F238E27FC236}">
                <a16:creationId xmlns:a16="http://schemas.microsoft.com/office/drawing/2014/main" id="{DA3F7185-0BF4-4E78-AF7C-F50A0D055B48}"/>
              </a:ext>
            </a:extLst>
          </p:cNvPr>
          <p:cNvSpPr>
            <a:spLocks noGrp="1"/>
          </p:cNvSpPr>
          <p:nvPr>
            <p:ph idx="1"/>
          </p:nvPr>
        </p:nvSpPr>
        <p:spPr/>
        <p:txBody>
          <a:bodyPr/>
          <a:lstStyle/>
          <a:p>
            <a:pPr>
              <a:buFont typeface="Wingdings" panose="05000000000000000000" pitchFamily="2" charset="2"/>
              <a:buChar char="§"/>
            </a:pPr>
            <a:r>
              <a:rPr lang="en-US" dirty="0"/>
              <a:t>Program:</a:t>
            </a:r>
          </a:p>
          <a:p>
            <a:pPr marL="0" indent="0">
              <a:buNone/>
            </a:pPr>
            <a:r>
              <a:rPr lang="en-US" dirty="0"/>
              <a:t>python 2.7.16 and ArcGIS desktop 10.7.1</a:t>
            </a:r>
          </a:p>
          <a:p>
            <a:pPr marL="342900" indent="-342900">
              <a:buAutoNum type="arabicParenR"/>
            </a:pPr>
            <a:r>
              <a:rPr lang="en-US" dirty="0"/>
              <a:t>Files preparations:</a:t>
            </a:r>
          </a:p>
          <a:p>
            <a:pPr marL="0" indent="0">
              <a:buNone/>
            </a:pPr>
            <a:r>
              <a:rPr lang="en-US" dirty="0"/>
              <a:t>A- Convert the location Volcano csv file to the point shapefile.</a:t>
            </a:r>
          </a:p>
          <a:p>
            <a:pPr marL="0" indent="0">
              <a:buNone/>
            </a:pPr>
            <a:r>
              <a:rPr lang="en-US" dirty="0"/>
              <a:t>B- Select by attribute the Hawaii county from Hawaii state polygon shape file</a:t>
            </a:r>
          </a:p>
          <a:p>
            <a:pPr marL="0" indent="0">
              <a:buNone/>
            </a:pPr>
            <a:r>
              <a:rPr lang="en-US" dirty="0"/>
              <a:t>C- Select by location the Hawaii county population from Hawaii state population shape file.</a:t>
            </a:r>
          </a:p>
          <a:p>
            <a:pPr marL="0" indent="0">
              <a:buNone/>
            </a:pPr>
            <a:r>
              <a:rPr lang="en-US" dirty="0"/>
              <a:t>D- Mosaic the 6 DEM Raster that covered the Hawaii county. </a:t>
            </a:r>
          </a:p>
          <a:p>
            <a:pPr marL="0" indent="0">
              <a:buNone/>
            </a:pPr>
            <a:endParaRPr lang="en-US" dirty="0"/>
          </a:p>
          <a:p>
            <a:pPr marL="0" indent="0">
              <a:buNone/>
            </a:pPr>
            <a:r>
              <a:rPr lang="en-US" dirty="0"/>
              <a:t>Note: All the out puts saved to the geodatabase. </a:t>
            </a:r>
          </a:p>
          <a:p>
            <a:pPr marL="342900" indent="-342900">
              <a:buAutoNum type="arabicParenR"/>
            </a:pPr>
            <a:endParaRPr lang="en-US" dirty="0"/>
          </a:p>
        </p:txBody>
      </p:sp>
    </p:spTree>
    <p:extLst>
      <p:ext uri="{BB962C8B-B14F-4D97-AF65-F5344CB8AC3E}">
        <p14:creationId xmlns:p14="http://schemas.microsoft.com/office/powerpoint/2010/main" val="4291289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D8F07-D4EA-4C49-A1AA-4330C17D4FA3}"/>
              </a:ext>
            </a:extLst>
          </p:cNvPr>
          <p:cNvSpPr>
            <a:spLocks noGrp="1"/>
          </p:cNvSpPr>
          <p:nvPr>
            <p:ph type="title"/>
          </p:nvPr>
        </p:nvSpPr>
        <p:spPr/>
        <p:txBody>
          <a:bodyPr/>
          <a:lstStyle/>
          <a:p>
            <a:r>
              <a:rPr lang="en-US" dirty="0"/>
              <a:t>Workflow:</a:t>
            </a:r>
          </a:p>
        </p:txBody>
      </p:sp>
      <p:sp>
        <p:nvSpPr>
          <p:cNvPr id="3" name="Content Placeholder 2">
            <a:extLst>
              <a:ext uri="{FF2B5EF4-FFF2-40B4-BE49-F238E27FC236}">
                <a16:creationId xmlns:a16="http://schemas.microsoft.com/office/drawing/2014/main" id="{30C16234-64D3-43AA-9768-71707CE01A5F}"/>
              </a:ext>
            </a:extLst>
          </p:cNvPr>
          <p:cNvSpPr>
            <a:spLocks noGrp="1"/>
          </p:cNvSpPr>
          <p:nvPr>
            <p:ph idx="1"/>
          </p:nvPr>
        </p:nvSpPr>
        <p:spPr/>
        <p:txBody>
          <a:bodyPr/>
          <a:lstStyle/>
          <a:p>
            <a:pPr marL="0" indent="0">
              <a:buNone/>
            </a:pPr>
            <a:r>
              <a:rPr lang="en-US" b="1" dirty="0"/>
              <a:t>2) model the flow of water across a surface.</a:t>
            </a:r>
          </a:p>
          <a:p>
            <a:pPr marL="0" indent="0">
              <a:buNone/>
            </a:pPr>
            <a:r>
              <a:rPr lang="en-US" dirty="0"/>
              <a:t>1- Fills sinks in a surface raster to remove small imperfections in the data.</a:t>
            </a:r>
          </a:p>
          <a:p>
            <a:pPr marL="0" indent="0">
              <a:buNone/>
            </a:pPr>
            <a:r>
              <a:rPr lang="en-US" dirty="0"/>
              <a:t>2- Creates a raster of flow direction from each cell.</a:t>
            </a:r>
          </a:p>
          <a:p>
            <a:pPr marL="0" indent="0">
              <a:buNone/>
            </a:pPr>
            <a:r>
              <a:rPr lang="en-US" dirty="0"/>
              <a:t>3- Creates a raster of accumulated flow into each cell.</a:t>
            </a:r>
          </a:p>
          <a:p>
            <a:pPr marL="0" indent="0">
              <a:buNone/>
            </a:pPr>
            <a:r>
              <a:rPr lang="en-US" dirty="0"/>
              <a:t>4- Raster calculator: Calculate the Hawaii county streams by considering any flows with greater value than 2000 as stream.</a:t>
            </a:r>
          </a:p>
          <a:p>
            <a:pPr marL="0" indent="0">
              <a:buNone/>
            </a:pPr>
            <a:r>
              <a:rPr lang="en-US" dirty="0"/>
              <a:t>5- convert Hawaii streams to feature (polyline feature class) </a:t>
            </a:r>
          </a:p>
          <a:p>
            <a:pPr marL="0" indent="0">
              <a:buNone/>
            </a:pPr>
            <a:endParaRPr lang="en-US" dirty="0"/>
          </a:p>
          <a:p>
            <a:pPr marL="0" indent="0">
              <a:buNone/>
            </a:pPr>
            <a:r>
              <a:rPr lang="en-US" b="1" dirty="0"/>
              <a:t>3) Create 30 Km and 45 Km buffer circle ranges around the Volcano and calculate the length of streams and total of the population inside those ranges. </a:t>
            </a:r>
          </a:p>
        </p:txBody>
      </p:sp>
    </p:spTree>
    <p:extLst>
      <p:ext uri="{BB962C8B-B14F-4D97-AF65-F5344CB8AC3E}">
        <p14:creationId xmlns:p14="http://schemas.microsoft.com/office/powerpoint/2010/main" val="3530745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82E2A95-1A08-4118-83C6-B1CA5648E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FFEFC7E-85EE-4AC9-A351-FBEB13A1D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534" y="237744"/>
            <a:ext cx="2926080"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CB2511BB-FC4C-45F3-94EB-661D6806C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9100" y="413053"/>
            <a:ext cx="2616201" cy="606459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1E4B07-08AF-4443-84A3-C16EF9638338}"/>
              </a:ext>
            </a:extLst>
          </p:cNvPr>
          <p:cNvSpPr>
            <a:spLocks noGrp="1"/>
          </p:cNvSpPr>
          <p:nvPr>
            <p:ph type="title"/>
          </p:nvPr>
        </p:nvSpPr>
        <p:spPr>
          <a:xfrm>
            <a:off x="557720" y="612843"/>
            <a:ext cx="2312480" cy="1499738"/>
          </a:xfrm>
        </p:spPr>
        <p:txBody>
          <a:bodyPr anchor="b">
            <a:normAutofit/>
          </a:bodyPr>
          <a:lstStyle/>
          <a:p>
            <a:r>
              <a:rPr lang="en-US" sz="4400" dirty="0"/>
              <a:t>Results:</a:t>
            </a:r>
          </a:p>
        </p:txBody>
      </p:sp>
      <p:sp>
        <p:nvSpPr>
          <p:cNvPr id="9" name="Content Placeholder 8">
            <a:extLst>
              <a:ext uri="{FF2B5EF4-FFF2-40B4-BE49-F238E27FC236}">
                <a16:creationId xmlns:a16="http://schemas.microsoft.com/office/drawing/2014/main" id="{6C71E021-0F84-4B1D-A384-7396F28433F9}"/>
              </a:ext>
            </a:extLst>
          </p:cNvPr>
          <p:cNvSpPr>
            <a:spLocks noGrp="1"/>
          </p:cNvSpPr>
          <p:nvPr>
            <p:ph idx="1"/>
          </p:nvPr>
        </p:nvSpPr>
        <p:spPr>
          <a:xfrm>
            <a:off x="557720" y="2149813"/>
            <a:ext cx="2312479" cy="3854197"/>
          </a:xfrm>
        </p:spPr>
        <p:txBody>
          <a:bodyPr>
            <a:normAutofit/>
          </a:bodyPr>
          <a:lstStyle/>
          <a:p>
            <a:endParaRPr lang="en-US" sz="1400">
              <a:solidFill>
                <a:schemeClr val="tx1">
                  <a:lumMod val="85000"/>
                  <a:lumOff val="15000"/>
                </a:schemeClr>
              </a:solidFill>
            </a:endParaRPr>
          </a:p>
        </p:txBody>
      </p:sp>
      <p:sp>
        <p:nvSpPr>
          <p:cNvPr id="18" name="Rectangle 17">
            <a:extLst>
              <a:ext uri="{FF2B5EF4-FFF2-40B4-BE49-F238E27FC236}">
                <a16:creationId xmlns:a16="http://schemas.microsoft.com/office/drawing/2014/main" id="{68DC0EC7-60EA-4BD3-BC04-D547DE1B2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764" y="413053"/>
            <a:ext cx="8212114" cy="6064596"/>
          </a:xfrm>
          <a:prstGeom prst="rect">
            <a:avLst/>
          </a:prstGeom>
          <a:noFill/>
          <a:ln w="6350" cap="sq" cmpd="sng" algn="ctr">
            <a:solidFill>
              <a:srgbClr val="404040"/>
            </a:solidFill>
            <a:prstDash val="solid"/>
            <a:miter lim="800000"/>
          </a:ln>
          <a:effectLst/>
        </p:spPr>
      </p:sp>
      <p:pic>
        <p:nvPicPr>
          <p:cNvPr id="5" name="Content Placeholder 4" descr="A screenshot of a cell phone&#10;&#10;Description automatically generated">
            <a:extLst>
              <a:ext uri="{FF2B5EF4-FFF2-40B4-BE49-F238E27FC236}">
                <a16:creationId xmlns:a16="http://schemas.microsoft.com/office/drawing/2014/main" id="{994C5782-F434-44A5-B699-84B9130D23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9765" y="962526"/>
            <a:ext cx="8203136" cy="5351647"/>
          </a:xfrm>
          <a:prstGeom prst="rect">
            <a:avLst/>
          </a:prstGeom>
        </p:spPr>
      </p:pic>
    </p:spTree>
    <p:extLst>
      <p:ext uri="{BB962C8B-B14F-4D97-AF65-F5344CB8AC3E}">
        <p14:creationId xmlns:p14="http://schemas.microsoft.com/office/powerpoint/2010/main" val="2253548993"/>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RegularSeedLeftStep">
      <a:dk1>
        <a:srgbClr val="000000"/>
      </a:dk1>
      <a:lt1>
        <a:srgbClr val="FFFFFF"/>
      </a:lt1>
      <a:dk2>
        <a:srgbClr val="412524"/>
      </a:dk2>
      <a:lt2>
        <a:srgbClr val="E2E5E8"/>
      </a:lt2>
      <a:accent1>
        <a:srgbClr val="E77929"/>
      </a:accent1>
      <a:accent2>
        <a:srgbClr val="D51817"/>
      </a:accent2>
      <a:accent3>
        <a:srgbClr val="E72977"/>
      </a:accent3>
      <a:accent4>
        <a:srgbClr val="D517B4"/>
      </a:accent4>
      <a:accent5>
        <a:srgbClr val="B929E7"/>
      </a:accent5>
      <a:accent6>
        <a:srgbClr val="6A31DA"/>
      </a:accent6>
      <a:hlink>
        <a:srgbClr val="3F89BF"/>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24</TotalTime>
  <Words>719</Words>
  <Application>Microsoft Office PowerPoint</Application>
  <PresentationFormat>Widescreen</PresentationFormat>
  <Paragraphs>59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Century Schoolbook</vt:lpstr>
      <vt:lpstr>Franklin Gothic Book</vt:lpstr>
      <vt:lpstr>Garamond</vt:lpstr>
      <vt:lpstr>Wingdings</vt:lpstr>
      <vt:lpstr>SavonVTI</vt:lpstr>
      <vt:lpstr>Risk Assessment: Hazardous Water Resource Area in Hawaii county, from Kilauea Volcano Eruption using 30-meter resolution LiDAR DEM’s </vt:lpstr>
      <vt:lpstr>Introduction </vt:lpstr>
      <vt:lpstr>Resource : https://www.nytimes.com/2018/12/12/science/kilauea-hawaii-volcano-eruption.html</vt:lpstr>
      <vt:lpstr>Goal: </vt:lpstr>
      <vt:lpstr>DATA COLLECTION: </vt:lpstr>
      <vt:lpstr>DATA COLLECTION:</vt:lpstr>
      <vt:lpstr>Workflow:</vt:lpstr>
      <vt:lpstr>Workflow:</vt:lpstr>
      <vt:lpstr>Results:</vt:lpstr>
      <vt:lpstr>Maps </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Risk Assessment: Hazardous Water Resource Area in Hawaii county, from Kilauea Volcano Eruption using 30-meter resolution LiDAR DEM’s</dc:title>
  <dc:creator>wael ahmad</dc:creator>
  <cp:lastModifiedBy>wael ahmad</cp:lastModifiedBy>
  <cp:revision>3</cp:revision>
  <dcterms:created xsi:type="dcterms:W3CDTF">2020-05-15T06:00:32Z</dcterms:created>
  <dcterms:modified xsi:type="dcterms:W3CDTF">2020-05-15T06:25:07Z</dcterms:modified>
</cp:coreProperties>
</file>